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gif" ContentType="image/gif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30" r:id="rId4"/>
    <p:sldId id="342" r:id="rId6"/>
    <p:sldId id="347" r:id="rId7"/>
    <p:sldId id="343" r:id="rId8"/>
    <p:sldId id="349" r:id="rId9"/>
    <p:sldId id="344" r:id="rId10"/>
    <p:sldId id="346" r:id="rId11"/>
    <p:sldId id="332" r:id="rId12"/>
    <p:sldId id="350" r:id="rId13"/>
    <p:sldId id="333" r:id="rId14"/>
    <p:sldId id="334" r:id="rId15"/>
    <p:sldId id="336" r:id="rId16"/>
    <p:sldId id="339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 panose="02010600030101010101" charset="-122"/>
        <a:ea typeface="等线" panose="02010600030101010101" charset="-122"/>
        <a:cs typeface="等线" panose="02010600030101010101" charset="-122"/>
        <a:sym typeface="等线" panose="02010600030101010101" charset="-122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 panose="02010600030101010101" charset="-122"/>
        <a:ea typeface="等线" panose="02010600030101010101" charset="-122"/>
        <a:cs typeface="等线" panose="02010600030101010101" charset="-122"/>
        <a:sym typeface="等线" panose="02010600030101010101" charset="-122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 panose="02010600030101010101" charset="-122"/>
        <a:ea typeface="等线" panose="02010600030101010101" charset="-122"/>
        <a:cs typeface="等线" panose="02010600030101010101" charset="-122"/>
        <a:sym typeface="等线" panose="02010600030101010101" charset="-122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 panose="02010600030101010101" charset="-122"/>
        <a:ea typeface="等线" panose="02010600030101010101" charset="-122"/>
        <a:cs typeface="等线" panose="02010600030101010101" charset="-122"/>
        <a:sym typeface="等线" panose="02010600030101010101" charset="-122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 panose="02010600030101010101" charset="-122"/>
        <a:ea typeface="等线" panose="02010600030101010101" charset="-122"/>
        <a:cs typeface="等线" panose="02010600030101010101" charset="-122"/>
        <a:sym typeface="等线" panose="02010600030101010101" charset="-122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 panose="02010600030101010101" charset="-122"/>
        <a:ea typeface="等线" panose="02010600030101010101" charset="-122"/>
        <a:cs typeface="等线" panose="02010600030101010101" charset="-122"/>
        <a:sym typeface="等线" panose="02010600030101010101" charset="-122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 panose="02010600030101010101" charset="-122"/>
        <a:ea typeface="等线" panose="02010600030101010101" charset="-122"/>
        <a:cs typeface="等线" panose="02010600030101010101" charset="-122"/>
        <a:sym typeface="等线" panose="02010600030101010101" charset="-122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 panose="02010600030101010101" charset="-122"/>
        <a:ea typeface="等线" panose="02010600030101010101" charset="-122"/>
        <a:cs typeface="等线" panose="02010600030101010101" charset="-122"/>
        <a:sym typeface="等线" panose="02010600030101010101" charset="-122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 panose="02010600030101010101" charset="-122"/>
        <a:ea typeface="等线" panose="02010600030101010101" charset="-122"/>
        <a:cs typeface="等线" panose="02010600030101010101" charset="-122"/>
        <a:sym typeface="等线" panose="02010600030101010101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18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28"/>
    <p:restoredTop sz="72208"/>
  </p:normalViewPr>
  <p:slideViewPr>
    <p:cSldViewPr>
      <p:cViewPr varScale="1">
        <p:scale>
          <a:sx n="62" d="100"/>
          <a:sy n="62" d="100"/>
        </p:scale>
        <p:origin x="336" y="62"/>
      </p:cViewPr>
      <p:guideLst>
        <p:guide orient="horz" pos="222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9"/>
          <p:cNvGrpSpPr/>
          <p:nvPr/>
        </p:nvGrpSpPr>
        <p:grpSpPr>
          <a:xfrm>
            <a:off x="-1" y="-4313"/>
            <a:ext cx="12192002" cy="6862314"/>
            <a:chOff x="0" y="0"/>
            <a:chExt cx="12192000" cy="6862312"/>
          </a:xfrm>
        </p:grpSpPr>
        <p:pic>
          <p:nvPicPr>
            <p:cNvPr id="80" name="图片 10" descr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46330" y="4311"/>
              <a:ext cx="10845671" cy="68580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1" name="矩形 11"/>
            <p:cNvSpPr/>
            <p:nvPr/>
          </p:nvSpPr>
          <p:spPr>
            <a:xfrm>
              <a:off x="-1" y="-1"/>
              <a:ext cx="12192001" cy="6862314"/>
            </a:xfrm>
            <a:prstGeom prst="rect">
              <a:avLst/>
            </a:prstGeom>
            <a:gradFill flip="none" rotWithShape="1">
              <a:gsLst>
                <a:gs pos="31000">
                  <a:srgbClr val="FFFFFF">
                    <a:alpha val="88000"/>
                  </a:srgbClr>
                </a:gs>
                <a:gs pos="61000">
                  <a:srgbClr val="FFFFFF">
                    <a:alpha val="95000"/>
                  </a:srgbClr>
                </a:gs>
                <a:gs pos="100000">
                  <a:srgbClr val="FFFFFF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5" name="组合 12"/>
          <p:cNvGrpSpPr/>
          <p:nvPr/>
        </p:nvGrpSpPr>
        <p:grpSpPr>
          <a:xfrm>
            <a:off x="10058402" y="283828"/>
            <a:ext cx="1800225" cy="510540"/>
            <a:chOff x="0" y="0"/>
            <a:chExt cx="1800224" cy="510538"/>
          </a:xfrm>
        </p:grpSpPr>
        <p:pic>
          <p:nvPicPr>
            <p:cNvPr id="83" name="图片 13" descr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81025" cy="51053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84" name="图片 14" descr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81024" y="33352"/>
              <a:ext cx="1219201" cy="44383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90" name="组合 15"/>
          <p:cNvGrpSpPr/>
          <p:nvPr/>
        </p:nvGrpSpPr>
        <p:grpSpPr>
          <a:xfrm>
            <a:off x="171485" y="48630"/>
            <a:ext cx="649133" cy="863889"/>
            <a:chOff x="0" y="0"/>
            <a:chExt cx="649132" cy="863888"/>
          </a:xfrm>
        </p:grpSpPr>
        <p:sp>
          <p:nvSpPr>
            <p:cNvPr id="86" name="圆角矩形 115"/>
            <p:cNvSpPr/>
            <p:nvPr/>
          </p:nvSpPr>
          <p:spPr>
            <a:xfrm rot="18900000" flipH="1">
              <a:off x="57725" y="51818"/>
              <a:ext cx="250203" cy="250203"/>
            </a:xfrm>
            <a:prstGeom prst="roundRect">
              <a:avLst>
                <a:gd name="adj" fmla="val 7678"/>
              </a:avLst>
            </a:prstGeom>
            <a:solidFill>
              <a:srgbClr val="F2F2F2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</a:p>
          </p:txBody>
        </p:sp>
        <p:sp>
          <p:nvSpPr>
            <p:cNvPr id="87" name="圆角矩形 117"/>
            <p:cNvSpPr/>
            <p:nvPr/>
          </p:nvSpPr>
          <p:spPr>
            <a:xfrm rot="18900000" flipH="1">
              <a:off x="51818" y="417735"/>
              <a:ext cx="250203" cy="250203"/>
            </a:xfrm>
            <a:prstGeom prst="roundRect">
              <a:avLst>
                <a:gd name="adj" fmla="val 7678"/>
              </a:avLst>
            </a:prstGeom>
            <a:solidFill>
              <a:srgbClr val="F2F2F2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</a:p>
          </p:txBody>
        </p:sp>
        <p:sp>
          <p:nvSpPr>
            <p:cNvPr id="88" name="圆角矩形 118"/>
            <p:cNvSpPr/>
            <p:nvPr/>
          </p:nvSpPr>
          <p:spPr>
            <a:xfrm rot="18900000" flipH="1">
              <a:off x="275673" y="209210"/>
              <a:ext cx="309385" cy="309385"/>
            </a:xfrm>
            <a:prstGeom prst="roundRect">
              <a:avLst>
                <a:gd name="adj" fmla="val 7678"/>
              </a:avLst>
            </a:prstGeom>
            <a:solidFill>
              <a:srgbClr val="F2F2F2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808080">
                      <a:alpha val="25000"/>
                    </a:srgbClr>
                  </a:solidFill>
                </a:defRPr>
              </a:pPr>
            </a:p>
          </p:txBody>
        </p:sp>
        <p:sp>
          <p:nvSpPr>
            <p:cNvPr id="89" name="圆角矩形 119"/>
            <p:cNvSpPr/>
            <p:nvPr/>
          </p:nvSpPr>
          <p:spPr>
            <a:xfrm rot="18900000" flipH="1">
              <a:off x="261772" y="616472"/>
              <a:ext cx="204966" cy="204967"/>
            </a:xfrm>
            <a:prstGeom prst="roundRect">
              <a:avLst>
                <a:gd name="adj" fmla="val 7678"/>
              </a:avLst>
            </a:prstGeom>
            <a:solidFill>
              <a:srgbClr val="F2F2F2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</a:p>
          </p:txBody>
        </p:sp>
      </p:grpSp>
      <p:grpSp>
        <p:nvGrpSpPr>
          <p:cNvPr id="93" name="组合 20"/>
          <p:cNvGrpSpPr/>
          <p:nvPr/>
        </p:nvGrpSpPr>
        <p:grpSpPr>
          <a:xfrm>
            <a:off x="254971" y="48630"/>
            <a:ext cx="643227" cy="582671"/>
            <a:chOff x="0" y="0"/>
            <a:chExt cx="643225" cy="582670"/>
          </a:xfrm>
        </p:grpSpPr>
        <p:sp>
          <p:nvSpPr>
            <p:cNvPr id="91" name="圆角矩形 115"/>
            <p:cNvSpPr/>
            <p:nvPr/>
          </p:nvSpPr>
          <p:spPr>
            <a:xfrm rot="18900000" flipH="1">
              <a:off x="51818" y="51818"/>
              <a:ext cx="250204" cy="250203"/>
            </a:xfrm>
            <a:prstGeom prst="roundRect">
              <a:avLst>
                <a:gd name="adj" fmla="val 7678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</a:p>
          </p:txBody>
        </p:sp>
        <p:sp>
          <p:nvSpPr>
            <p:cNvPr id="92" name="圆角矩形 118"/>
            <p:cNvSpPr/>
            <p:nvPr/>
          </p:nvSpPr>
          <p:spPr>
            <a:xfrm rot="18900000" flipH="1">
              <a:off x="269766" y="209211"/>
              <a:ext cx="309385" cy="309384"/>
            </a:xfrm>
            <a:prstGeom prst="roundRect">
              <a:avLst>
                <a:gd name="adj" fmla="val 7678"/>
              </a:avLst>
            </a:prstGeom>
            <a:solidFill>
              <a:srgbClr val="01834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808080">
                      <a:alpha val="25000"/>
                    </a:srgbClr>
                  </a:solidFill>
                </a:defRPr>
              </a:pPr>
            </a:p>
          </p:txBody>
        </p:sp>
      </p:grpSp>
      <p:grpSp>
        <p:nvGrpSpPr>
          <p:cNvPr id="96" name="组合 23"/>
          <p:cNvGrpSpPr/>
          <p:nvPr/>
        </p:nvGrpSpPr>
        <p:grpSpPr>
          <a:xfrm>
            <a:off x="249065" y="414547"/>
            <a:ext cx="509188" cy="497972"/>
            <a:chOff x="0" y="0"/>
            <a:chExt cx="509186" cy="497970"/>
          </a:xfrm>
        </p:grpSpPr>
        <p:sp>
          <p:nvSpPr>
            <p:cNvPr id="94" name="圆角矩形 117"/>
            <p:cNvSpPr/>
            <p:nvPr/>
          </p:nvSpPr>
          <p:spPr>
            <a:xfrm rot="18900000" flipH="1">
              <a:off x="51818" y="51818"/>
              <a:ext cx="250204" cy="250203"/>
            </a:xfrm>
            <a:prstGeom prst="roundRect">
              <a:avLst>
                <a:gd name="adj" fmla="val 7678"/>
              </a:avLst>
            </a:prstGeom>
            <a:solidFill>
              <a:srgbClr val="01834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</a:p>
          </p:txBody>
        </p:sp>
        <p:sp>
          <p:nvSpPr>
            <p:cNvPr id="95" name="圆角矩形 119"/>
            <p:cNvSpPr/>
            <p:nvPr/>
          </p:nvSpPr>
          <p:spPr>
            <a:xfrm rot="18900000" flipH="1">
              <a:off x="261771" y="250555"/>
              <a:ext cx="204967" cy="204966"/>
            </a:xfrm>
            <a:prstGeom prst="roundRect">
              <a:avLst>
                <a:gd name="adj" fmla="val 7678"/>
              </a:avLst>
            </a:prstGeom>
            <a:solidFill>
              <a:srgbClr val="01834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</a:p>
          </p:txBody>
        </p:sp>
      </p:grpSp>
      <p:sp>
        <p:nvSpPr>
          <p:cNvPr id="97" name="直接连接符 26"/>
          <p:cNvSpPr/>
          <p:nvPr/>
        </p:nvSpPr>
        <p:spPr>
          <a:xfrm flipH="1">
            <a:off x="879711" y="-54770"/>
            <a:ext cx="416551" cy="824391"/>
          </a:xfrm>
          <a:prstGeom prst="line">
            <a:avLst/>
          </a:prstGeom>
          <a:ln w="6350">
            <a:solidFill>
              <a:srgbClr val="007C36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98" name="直接连接符 27"/>
          <p:cNvSpPr/>
          <p:nvPr/>
        </p:nvSpPr>
        <p:spPr>
          <a:xfrm flipH="1">
            <a:off x="1166811" y="-38101"/>
            <a:ext cx="210460" cy="416515"/>
          </a:xfrm>
          <a:prstGeom prst="line">
            <a:avLst/>
          </a:prstGeom>
          <a:ln w="31750">
            <a:solidFill>
              <a:srgbClr val="007C36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99" name="直接连接符 28"/>
          <p:cNvSpPr/>
          <p:nvPr/>
        </p:nvSpPr>
        <p:spPr>
          <a:xfrm>
            <a:off x="909518" y="912518"/>
            <a:ext cx="10812582" cy="1"/>
          </a:xfrm>
          <a:prstGeom prst="line">
            <a:avLst/>
          </a:prstGeom>
          <a:ln w="6350">
            <a:solidFill>
              <a:srgbClr val="D0CECE"/>
            </a:solidFill>
            <a:prstDash val="dash"/>
            <a:miter/>
          </a:ln>
        </p:spPr>
        <p:txBody>
          <a:bodyPr lIns="45719" rIns="45719"/>
          <a:lstStyle/>
          <a:p/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3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1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4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GIF"/><Relationship Id="rId8" Type="http://schemas.openxmlformats.org/officeDocument/2006/relationships/image" Target="../media/image15.GIF"/><Relationship Id="rId7" Type="http://schemas.openxmlformats.org/officeDocument/2006/relationships/image" Target="../media/image14.GIF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GIF"/><Relationship Id="rId10" Type="http://schemas.openxmlformats.org/officeDocument/2006/relationships/image" Target="../media/image17.GIF"/><Relationship Id="rId1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5" descr="Picture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/>
          <a:stretch>
            <a:fillRect/>
          </a:stretch>
        </p:blipFill>
        <p:spPr>
          <a:xfrm>
            <a:off x="-2" y="2833686"/>
            <a:ext cx="12192003" cy="40243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7" name="直接连接符 8"/>
          <p:cNvSpPr/>
          <p:nvPr/>
        </p:nvSpPr>
        <p:spPr>
          <a:xfrm flipH="1">
            <a:off x="8020943" y="3861794"/>
            <a:ext cx="2419359" cy="4205515"/>
          </a:xfrm>
          <a:prstGeom prst="line">
            <a:avLst/>
          </a:prstGeom>
          <a:ln w="12700" cap="rnd">
            <a:solidFill>
              <a:srgbClr val="FFFFFF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168" name="直接连接符 9"/>
          <p:cNvSpPr/>
          <p:nvPr/>
        </p:nvSpPr>
        <p:spPr>
          <a:xfrm flipH="1" flipV="1">
            <a:off x="-742964" y="3725876"/>
            <a:ext cx="3816426" cy="2281209"/>
          </a:xfrm>
          <a:prstGeom prst="line">
            <a:avLst/>
          </a:prstGeom>
          <a:ln w="12700" cap="rnd">
            <a:solidFill>
              <a:srgbClr val="FFFFFF"/>
            </a:solidFill>
            <a:miter/>
          </a:ln>
        </p:spPr>
        <p:txBody>
          <a:bodyPr lIns="45719" rIns="45719"/>
          <a:lstStyle/>
          <a:p/>
        </p:txBody>
      </p:sp>
      <p:grpSp>
        <p:nvGrpSpPr>
          <p:cNvPr id="171" name="组合 12"/>
          <p:cNvGrpSpPr/>
          <p:nvPr/>
        </p:nvGrpSpPr>
        <p:grpSpPr>
          <a:xfrm>
            <a:off x="10219391" y="218937"/>
            <a:ext cx="1712930" cy="485783"/>
            <a:chOff x="0" y="0"/>
            <a:chExt cx="1712929" cy="485781"/>
          </a:xfrm>
        </p:grpSpPr>
        <p:pic>
          <p:nvPicPr>
            <p:cNvPr id="169" name="图片 13" descr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" y="-1"/>
              <a:ext cx="552850" cy="48578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0" name="图片 14" descr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52848" y="31736"/>
              <a:ext cx="1160082" cy="42231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73" name="矩形 29"/>
          <p:cNvSpPr txBox="1"/>
          <p:nvPr/>
        </p:nvSpPr>
        <p:spPr>
          <a:xfrm>
            <a:off x="2717200" y="1800502"/>
            <a:ext cx="6813605" cy="15081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just">
              <a:defRPr sz="3200">
                <a:solidFill>
                  <a:srgbClr val="00642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dist"/>
            <a:r>
              <a:rPr lang="zh-CN" altLang="en-US" sz="6000" b="1" dirty="0" smtClean="0">
                <a:ln w="12700">
                  <a:noFill/>
                  <a:prstDash val="solid"/>
                </a:ln>
                <a:latin typeface="微软雅黑" panose="020B0503020204020204" charset="-122"/>
                <a:ea typeface="微软雅黑" panose="020B0503020204020204" charset="-122"/>
                <a:cs typeface="+mn-ea"/>
              </a:rPr>
              <a:t>研究生工作会议</a:t>
            </a:r>
            <a:endParaRPr lang="en-US" altLang="zh-CN" sz="6000" b="1" dirty="0" smtClean="0">
              <a:ln w="12700">
                <a:noFill/>
                <a:prstDash val="solid"/>
              </a:ln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algn="dist"/>
            <a:endParaRPr lang="zh-CN" altLang="en-US" i="1" dirty="0">
              <a:ln w="12700">
                <a:noFill/>
                <a:prstDash val="solid"/>
              </a:ln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099180" y="3600184"/>
            <a:ext cx="6333641" cy="521970"/>
            <a:chOff x="3982772" y="3681976"/>
            <a:chExt cx="5178451" cy="521970"/>
          </a:xfrm>
        </p:grpSpPr>
        <p:sp>
          <p:nvSpPr>
            <p:cNvPr id="15" name="矩形 14"/>
            <p:cNvSpPr/>
            <p:nvPr/>
          </p:nvSpPr>
          <p:spPr>
            <a:xfrm>
              <a:off x="5122263" y="3681976"/>
              <a:ext cx="2955474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024037"/>
                  </a:solidFill>
                  <a:latin typeface="微软雅黑" panose="020B0503020204020204" charset="-122"/>
                  <a:ea typeface="微软雅黑" panose="020B0503020204020204" charset="-122"/>
                </a:rPr>
                <a:t>2020</a:t>
              </a:r>
              <a:r>
                <a:rPr lang="zh-CN" altLang="en-US" sz="2800" dirty="0" smtClean="0">
                  <a:solidFill>
                    <a:srgbClr val="024037"/>
                  </a:solidFill>
                  <a:latin typeface="微软雅黑" panose="020B0503020204020204" charset="-122"/>
                  <a:ea typeface="微软雅黑" panose="020B0503020204020204" charset="-122"/>
                </a:rPr>
                <a:t>年</a:t>
              </a:r>
              <a:r>
                <a:rPr lang="en-US" altLang="zh-CN" sz="2800" dirty="0" smtClean="0">
                  <a:solidFill>
                    <a:srgbClr val="024037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2800" dirty="0" smtClean="0">
                  <a:solidFill>
                    <a:srgbClr val="024037"/>
                  </a:solidFill>
                  <a:latin typeface="微软雅黑" panose="020B0503020204020204" charset="-122"/>
                  <a:ea typeface="微软雅黑" panose="020B0503020204020204" charset="-122"/>
                </a:rPr>
                <a:t>月</a:t>
              </a:r>
              <a:r>
                <a:rPr lang="en-US" altLang="zh-CN" sz="2800" dirty="0" smtClean="0">
                  <a:solidFill>
                    <a:srgbClr val="024037"/>
                  </a:solidFill>
                  <a:latin typeface="微软雅黑" panose="020B0503020204020204" charset="-122"/>
                  <a:ea typeface="微软雅黑" panose="020B0503020204020204" charset="-122"/>
                </a:rPr>
                <a:t>17</a:t>
              </a:r>
              <a:r>
                <a:rPr lang="zh-CN" altLang="en-US" sz="2800" dirty="0" smtClean="0">
                  <a:solidFill>
                    <a:srgbClr val="024037"/>
                  </a:solidFill>
                  <a:latin typeface="微软雅黑" panose="020B0503020204020204" charset="-122"/>
                  <a:ea typeface="微软雅黑" panose="020B0503020204020204" charset="-122"/>
                </a:rPr>
                <a:t>日</a:t>
              </a:r>
              <a:endParaRPr lang="zh-CN" altLang="en-US" sz="2800" dirty="0">
                <a:solidFill>
                  <a:srgbClr val="02403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6" name="组合 20"/>
            <p:cNvGrpSpPr/>
            <p:nvPr/>
          </p:nvGrpSpPr>
          <p:grpSpPr>
            <a:xfrm>
              <a:off x="3982772" y="3929156"/>
              <a:ext cx="5178451" cy="0"/>
              <a:chOff x="4011800" y="3871100"/>
              <a:chExt cx="5178451" cy="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7942023" y="3871100"/>
                <a:ext cx="124822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24037"/>
                    </a:gs>
                    <a:gs pos="100000">
                      <a:srgbClr val="024037">
                        <a:alpha val="0"/>
                      </a:srgbClr>
                    </a:gs>
                  </a:gsLst>
                  <a:lin ang="0" scaled="1"/>
                  <a:tileRect/>
                </a:gradFill>
                <a:head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4011800" y="3871100"/>
                <a:ext cx="124822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24037"/>
                    </a:gs>
                    <a:gs pos="100000">
                      <a:srgbClr val="024037">
                        <a:alpha val="0"/>
                      </a:srgbClr>
                    </a:gs>
                  </a:gsLst>
                  <a:lin ang="0" scaled="1"/>
                  <a:tileRect/>
                </a:gradFill>
                <a:head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-7.40741E-7 L 0.14479 -7.40741E-7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5" animBg="1" advAuto="0"/>
      <p:bldP spid="168" grpId="3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直角三角形 3"/>
          <p:cNvSpPr/>
          <p:nvPr/>
        </p:nvSpPr>
        <p:spPr>
          <a:xfrm rot="16200000">
            <a:off x="9626600" y="42926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57" name="直角三角形 5"/>
          <p:cNvSpPr/>
          <p:nvPr/>
        </p:nvSpPr>
        <p:spPr>
          <a:xfrm rot="5400000">
            <a:off x="0" y="9652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矩形 2"/>
          <p:cNvSpPr/>
          <p:nvPr/>
        </p:nvSpPr>
        <p:spPr>
          <a:xfrm>
            <a:off x="891540" y="0"/>
            <a:ext cx="7564120" cy="737235"/>
          </a:xfrm>
          <a:prstGeom prst="rect">
            <a:avLst/>
          </a:prstGeom>
        </p:spPr>
        <p:txBody>
          <a:bodyPr wrap="square">
            <a:spAutoFit/>
          </a:bodyPr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 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发表论文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34340" y="1007110"/>
          <a:ext cx="11323320" cy="252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9696450" imgH="1600200" progId="Paint.Picture">
                  <p:embed/>
                </p:oleObj>
              </mc:Choice>
              <mc:Fallback>
                <p:oleObj name="" r:id="rId1" imgW="9696450" imgH="1600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4340" y="1007110"/>
                        <a:ext cx="11323320" cy="252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99085" y="3530600"/>
            <a:ext cx="11594465" cy="3413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目前在投稿中的论文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赵荣，</a:t>
            </a:r>
            <a:r>
              <a:rPr kumimoji="0" lang="zh-CN" altLang="en-US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 </a:t>
            </a:r>
            <a:r>
              <a:rPr kumimoji="0" lang="en-US" altLang="zh-CN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CaGIS</a:t>
            </a:r>
            <a:r>
              <a:rPr kumimoji="0" lang="zh-CN" altLang="en-US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，Recognition of building group patterns using Graph Convolutional Network，</a:t>
            </a:r>
            <a:r>
              <a:rPr kumimoji="0" lang="en-US" altLang="zh-CN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Major</a:t>
            </a:r>
            <a:r>
              <a:rPr kumimoji="0" lang="zh-CN" altLang="en-US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，</a:t>
            </a:r>
            <a:r>
              <a:rPr kumimoji="0" lang="en-US" altLang="zh-CN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2020</a:t>
            </a:r>
            <a:r>
              <a:rPr kumimoji="0" lang="zh-CN" altLang="en-US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年</a:t>
            </a:r>
            <a:r>
              <a:rPr kumimoji="0" lang="en-US" altLang="zh-CN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2</a:t>
            </a:r>
            <a:r>
              <a:rPr kumimoji="0" lang="zh-CN" altLang="en-US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月</a:t>
            </a:r>
            <a:r>
              <a:rPr kumimoji="0" lang="en-US" altLang="zh-CN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20</a:t>
            </a:r>
            <a:r>
              <a:rPr kumimoji="0" lang="zh-CN" altLang="en-US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日</a:t>
            </a:r>
            <a:endParaRPr kumimoji="0" lang="zh-CN" altLang="en-US" sz="1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信睿，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CaGIS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，A multi-scale virtual terrain for hierarchically structured non-location data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雷英哲，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CaGIS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，</a:t>
            </a:r>
            <a:r>
              <a:rPr kumimoji="0" lang="zh-CN" altLang="en-US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A Parallel Annotation Placement Method for Dense Point of Interest Labels Using Hexagonal Grid</a:t>
            </a:r>
            <a:endParaRPr kumimoji="0" lang="zh-CN" altLang="en-US" sz="1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肖屹，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ISPRS-IJGI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，representation of POI features in Indoor Map Visualization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沈意浪，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IJGIS,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An adaptive distribution characteristic method for building typification based on raster data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                     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IEEE image process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....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晏雄锋，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IJGIS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，Hybrid building simplification approach based on evaluation strategy and machine learning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晏雄锋，</a:t>
            </a:r>
            <a:r>
              <a:rPr kumimoji="0" lang="en-US" altLang="zh-CN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IJGIS,</a:t>
            </a:r>
            <a:r>
              <a:rPr kumimoji="0" lang="zh-CN" altLang="en-US" sz="1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Graph convolutional autoencoder model for the shape coding and cognition of buildings in map space</a:t>
            </a:r>
            <a:endParaRPr kumimoji="0" lang="zh-CN" altLang="en-US" sz="1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晏雄锋，测绘学报，基于深度学习的空间形状认知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周梦杰，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IEEE ACCESS, A Visualization Method for Mining Colocation Patterns Constrained by a Road Network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王米琪， 武大学报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,  图卷积神经网络识别道路网的网格模式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" grpId="0" bldLvl="0" animBg="1" advAuto="0"/>
      <p:bldP spid="1157" grpId="0" bldLvl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直角三角形 3"/>
          <p:cNvSpPr/>
          <p:nvPr/>
        </p:nvSpPr>
        <p:spPr>
          <a:xfrm rot="16200000">
            <a:off x="9626600" y="42926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7" name="直角三角形 5"/>
          <p:cNvSpPr/>
          <p:nvPr/>
        </p:nvSpPr>
        <p:spPr>
          <a:xfrm rot="5400000">
            <a:off x="0" y="9652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" name="组合 6"/>
          <p:cNvGrpSpPr/>
          <p:nvPr/>
        </p:nvGrpSpPr>
        <p:grpSpPr>
          <a:xfrm>
            <a:off x="11239499" y="3765549"/>
            <a:ext cx="1638464" cy="1866901"/>
            <a:chOff x="0" y="0"/>
            <a:chExt cx="1638462" cy="1866900"/>
          </a:xfrm>
        </p:grpSpPr>
        <p:sp>
          <p:nvSpPr>
            <p:cNvPr id="1158" name="直接连接符 7"/>
            <p:cNvSpPr/>
            <p:nvPr/>
          </p:nvSpPr>
          <p:spPr>
            <a:xfrm flipH="1">
              <a:off x="233140" y="-1"/>
              <a:ext cx="1405323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59" name="直接连接符 8"/>
            <p:cNvSpPr/>
            <p:nvPr/>
          </p:nvSpPr>
          <p:spPr>
            <a:xfrm flipH="1">
              <a:off x="-1" y="461577"/>
              <a:ext cx="1405324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12" name="矩形 12"/>
          <p:cNvSpPr txBox="1"/>
          <p:nvPr/>
        </p:nvSpPr>
        <p:spPr>
          <a:xfrm>
            <a:off x="1042670" y="135255"/>
            <a:ext cx="4865370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l">
              <a:lnSpc>
                <a:spcPct val="15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二  毕业论文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0335" y="1269365"/>
            <a:ext cx="10516870" cy="514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255">
              <a:lnSpc>
                <a:spcPts val="4400"/>
              </a:lnSpc>
              <a:spcBef>
                <a:spcPts val="600"/>
              </a:spcBef>
            </a:pPr>
            <a:r>
              <a:rPr 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博士生： 卢威、赵荣、信睿、李文德</a:t>
            </a:r>
            <a:endParaRPr lang="zh-CN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ts val="4400"/>
              </a:lnSpc>
              <a:spcBef>
                <a:spcPts val="600"/>
              </a:spcBef>
            </a:pPr>
            <a:r>
              <a:rPr lang="zh-CN" sz="2800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  </a:t>
            </a:r>
            <a:r>
              <a:rPr lang="zh-CN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上半年：</a:t>
            </a:r>
            <a:r>
              <a:rPr lang="en-US" altLang="zh-CN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r>
              <a:rPr lang="zh-CN" altLang="en-US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月</a:t>
            </a:r>
            <a:r>
              <a:rPr lang="en-US" altLang="zh-CN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30</a:t>
            </a:r>
            <a:r>
              <a:rPr lang="zh-CN" altLang="en-US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日完成论文，提交评审</a:t>
            </a:r>
            <a:endParaRPr lang="zh-CN" altLang="en-US" sz="28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ts val="4400"/>
              </a:lnSpc>
              <a:spcBef>
                <a:spcPts val="600"/>
              </a:spcBef>
            </a:pPr>
            <a:r>
              <a:rPr lang="zh-CN" altLang="en-US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     下半年：</a:t>
            </a:r>
            <a:r>
              <a:rPr lang="en-US" altLang="zh-CN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----</a:t>
            </a:r>
            <a:endParaRPr lang="en-US" altLang="zh-CN" sz="28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ts val="4400"/>
              </a:lnSpc>
              <a:spcBef>
                <a:spcPts val="600"/>
              </a:spcBef>
            </a:pPr>
            <a:r>
              <a:rPr lang="en-US" altLang="zh-CN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论文的紧凑性，弃拼凑化；问题应用的深度</a:t>
            </a:r>
            <a:endParaRPr lang="zh-CN" altLang="en-US" sz="28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ts val="4400"/>
              </a:lnSpc>
              <a:spcBef>
                <a:spcPts val="600"/>
              </a:spcBef>
            </a:pPr>
            <a:endParaRPr lang="zh-CN" altLang="en-US" sz="28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ts val="4400"/>
              </a:lnSpc>
              <a:spcBef>
                <a:spcPts val="600"/>
              </a:spcBef>
            </a:pPr>
            <a:r>
              <a:rPr lang="zh-CN" altLang="en-US" sz="2800" kern="1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硕士生： 高贞、黄怡敏、翁  辰、许壮</a:t>
            </a:r>
            <a:endParaRPr lang="zh-CN" altLang="en-US" sz="28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ts val="4400"/>
              </a:lnSpc>
              <a:spcBef>
                <a:spcPts val="600"/>
              </a:spcBef>
            </a:pPr>
            <a:r>
              <a:rPr lang="zh-CN" altLang="en-US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</a:t>
            </a:r>
            <a:r>
              <a:rPr lang="zh-CN" altLang="en-US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月</a:t>
            </a:r>
            <a:r>
              <a:rPr lang="en-US" altLang="zh-CN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en-US" altLang="zh-CN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</a:t>
            </a:r>
            <a:r>
              <a:rPr lang="zh-CN" altLang="en-US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日完成论文，提交评审</a:t>
            </a:r>
            <a:endParaRPr lang="zh-CN" altLang="en-US" sz="28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ts val="4400"/>
              </a:lnSpc>
              <a:spcBef>
                <a:spcPts val="600"/>
              </a:spcBef>
            </a:pPr>
            <a:r>
              <a:rPr lang="zh-CN" altLang="en-US" sz="28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      论文的实验工作要扎实，要留出足够的时间写作打磨</a:t>
            </a:r>
            <a:endParaRPr lang="zh-CN" altLang="en-US" sz="28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" grpId="0" animBg="1" advAuto="0"/>
      <p:bldP spid="1157" grpId="0" animBg="1" advAuto="0"/>
      <p:bldP spid="2" grpId="0" animBg="1" advAuto="0"/>
      <p:bldP spid="12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直角三角形 3"/>
          <p:cNvSpPr/>
          <p:nvPr/>
        </p:nvSpPr>
        <p:spPr>
          <a:xfrm rot="16200000">
            <a:off x="9626600" y="42926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" name="组合 6"/>
          <p:cNvGrpSpPr/>
          <p:nvPr/>
        </p:nvGrpSpPr>
        <p:grpSpPr>
          <a:xfrm>
            <a:off x="11239499" y="3765549"/>
            <a:ext cx="1638464" cy="1866901"/>
            <a:chOff x="0" y="0"/>
            <a:chExt cx="1638462" cy="1866900"/>
          </a:xfrm>
        </p:grpSpPr>
        <p:sp>
          <p:nvSpPr>
            <p:cNvPr id="1158" name="直接连接符 7"/>
            <p:cNvSpPr/>
            <p:nvPr/>
          </p:nvSpPr>
          <p:spPr>
            <a:xfrm flipH="1">
              <a:off x="233140" y="-1"/>
              <a:ext cx="1405323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59" name="直接连接符 8"/>
            <p:cNvSpPr/>
            <p:nvPr/>
          </p:nvSpPr>
          <p:spPr>
            <a:xfrm flipH="1">
              <a:off x="-1" y="461577"/>
              <a:ext cx="1405324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12" name="矩形 12"/>
          <p:cNvSpPr txBox="1"/>
          <p:nvPr/>
        </p:nvSpPr>
        <p:spPr>
          <a:xfrm>
            <a:off x="381808" y="-71320"/>
            <a:ext cx="5282144" cy="11068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三，研究项目</a:t>
            </a:r>
            <a:endParaRPr lang="en-US" altLang="zh-C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6117" y="1332617"/>
            <a:ext cx="10633222" cy="4939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国家重点研发计划“</a:t>
            </a:r>
            <a:r>
              <a:rPr lang="zh-CN" altLang="zh-CN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场景</a:t>
            </a:r>
            <a:r>
              <a:rPr lang="zh-CN" altLang="zh-CN" sz="2800" kern="1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集成建模与自适应</a:t>
            </a:r>
            <a:r>
              <a:rPr lang="zh-CN" altLang="zh-CN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表达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sz="2800" kern="100" dirty="0" smtClean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kern="1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kern="1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继续完善，</a:t>
            </a:r>
            <a:r>
              <a:rPr lang="en-US" altLang="zh-CN" sz="2800" kern="100" dirty="0" err="1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MapBox</a:t>
            </a:r>
            <a:r>
              <a:rPr lang="zh-CN" altLang="en-US" sz="2800" kern="1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支持下的多尺度数据集成与场景展示</a:t>
            </a:r>
            <a:endParaRPr lang="zh-CN" altLang="en-US" sz="2800" kern="100" dirty="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kern="1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kern="1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动态地图符号场景构建</a:t>
            </a:r>
            <a:endParaRPr lang="zh-CN" altLang="en-US" sz="2800" kern="100" dirty="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kern="1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kern="1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地图场景尺度变换软件系统</a:t>
            </a:r>
            <a:r>
              <a:rPr lang="zh-CN" altLang="en-US" sz="2800" kern="1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kern="100" dirty="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过去相关软件系统集成， 在</a:t>
            </a:r>
            <a:r>
              <a:rPr lang="en-US" altLang="zh-CN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ArcGIS</a:t>
            </a:r>
            <a:r>
              <a:rPr lang="zh-CN" altLang="en-US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平台下</a:t>
            </a:r>
            <a:endParaRPr lang="zh-CN" altLang="en-US" sz="2800" kern="100" dirty="0" smtClean="0">
              <a:solidFill>
                <a:schemeClr val="bg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土地利用图尺度变换 </a:t>
            </a:r>
            <a:r>
              <a:rPr lang="en-US" altLang="zh-CN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 </a:t>
            </a:r>
            <a:r>
              <a:rPr lang="zh-CN" altLang="en-US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生态环境</a:t>
            </a:r>
            <a:endParaRPr lang="zh-CN" altLang="en-US" sz="2800" kern="100" dirty="0" smtClean="0">
              <a:solidFill>
                <a:schemeClr val="bg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室内地图场景的</a:t>
            </a:r>
            <a:r>
              <a:rPr lang="en-US" altLang="zh-CN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BIM</a:t>
            </a:r>
            <a:r>
              <a:rPr lang="zh-CN" altLang="en-US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LOD</a:t>
            </a:r>
            <a:r>
              <a:rPr lang="zh-CN" altLang="en-US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表达</a:t>
            </a:r>
            <a:r>
              <a:rPr lang="en-US" altLang="zh-CN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 </a:t>
            </a:r>
            <a:r>
              <a:rPr lang="zh-CN" altLang="en-US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室内场景</a:t>
            </a:r>
            <a:endParaRPr lang="zh-CN" altLang="en-US" sz="2800" kern="100" dirty="0" smtClean="0">
              <a:solidFill>
                <a:schemeClr val="bg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城市环境三维数据综合</a:t>
            </a:r>
            <a:endParaRPr lang="zh-CN" altLang="en-US" sz="2800" kern="100" dirty="0" smtClean="0">
              <a:solidFill>
                <a:schemeClr val="bg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" grpId="0" animBg="1" advAuto="0"/>
      <p:bldP spid="2" grpId="0" animBg="1" advAuto="0"/>
      <p:bldP spid="12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直角三角形 3"/>
          <p:cNvSpPr/>
          <p:nvPr/>
        </p:nvSpPr>
        <p:spPr>
          <a:xfrm rot="16200000">
            <a:off x="9626600" y="42926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矩形 3"/>
          <p:cNvSpPr/>
          <p:nvPr/>
        </p:nvSpPr>
        <p:spPr>
          <a:xfrm>
            <a:off x="839417" y="1281817"/>
            <a:ext cx="784887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2.  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预研项目“机器学习下的地图综合”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</a:t>
            </a:r>
            <a:endParaRPr lang="zh-CN" altLang="zh-CN" sz="2800" kern="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61789" y="2530046"/>
            <a:ext cx="5810850" cy="9518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地理目标几何形状特征识别 </a:t>
            </a:r>
            <a:endParaRPr lang="zh-CN" altLang="en-US" b="1" dirty="0" smtClean="0">
              <a:solidFill>
                <a:srgbClr val="0000FF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等线" panose="02010600030101010101" charset="-122"/>
              </a:rPr>
              <a:t>（群目标分布模式特征的识别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以理论研究为主，产出论文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169" y="2514343"/>
            <a:ext cx="5007670" cy="31177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61789" y="3765756"/>
            <a:ext cx="5810850" cy="6743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b="1" dirty="0" smtClean="0">
                <a:solidFill>
                  <a:srgbClr val="0000FF"/>
                </a:solidFill>
              </a:rPr>
              <a:t>综合软件平台的搭建</a:t>
            </a:r>
            <a:endParaRPr lang="zh-CN" b="1" dirty="0" smtClean="0">
              <a:solidFill>
                <a:srgbClr val="0000FF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以系统开发集成为主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61789" y="4843351"/>
            <a:ext cx="5810850" cy="6743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b="1" dirty="0" smtClean="0">
                <a:solidFill>
                  <a:srgbClr val="0000FF"/>
                </a:solidFill>
              </a:rPr>
              <a:t>样本数据库构建</a:t>
            </a:r>
            <a:endParaRPr lang="zh-CN" b="1" dirty="0" smtClean="0">
              <a:solidFill>
                <a:srgbClr val="0000FF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案例分析为主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  <p:bldLst>
      <p:bldP spid="1156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直角三角形 3"/>
          <p:cNvSpPr/>
          <p:nvPr/>
        </p:nvSpPr>
        <p:spPr>
          <a:xfrm rot="16200000">
            <a:off x="9626600" y="42926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" name="组合 6"/>
          <p:cNvGrpSpPr/>
          <p:nvPr/>
        </p:nvGrpSpPr>
        <p:grpSpPr>
          <a:xfrm>
            <a:off x="11239499" y="3765549"/>
            <a:ext cx="1638464" cy="1866901"/>
            <a:chOff x="0" y="0"/>
            <a:chExt cx="1638462" cy="1866900"/>
          </a:xfrm>
        </p:grpSpPr>
        <p:sp>
          <p:nvSpPr>
            <p:cNvPr id="1158" name="直接连接符 7"/>
            <p:cNvSpPr/>
            <p:nvPr/>
          </p:nvSpPr>
          <p:spPr>
            <a:xfrm flipH="1">
              <a:off x="233140" y="-1"/>
              <a:ext cx="1405323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59" name="直接连接符 8"/>
            <p:cNvSpPr/>
            <p:nvPr/>
          </p:nvSpPr>
          <p:spPr>
            <a:xfrm flipH="1">
              <a:off x="-1" y="461577"/>
              <a:ext cx="1405324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4" name="矩形 3"/>
          <p:cNvSpPr/>
          <p:nvPr/>
        </p:nvSpPr>
        <p:spPr>
          <a:xfrm>
            <a:off x="1111832" y="989717"/>
            <a:ext cx="784887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3.  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横向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 “三调数据的地图综合”</a:t>
            </a:r>
            <a:endParaRPr lang="en-US" altLang="zh-CN" sz="2800" kern="100" dirty="0" smtClean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2815" y="2023745"/>
            <a:ext cx="6217920" cy="19367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rgbClr val="0000FF"/>
                </a:solidFill>
              </a:rPr>
              <a:t>建立三调数据综合的系统平台，测试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400" b="1" dirty="0">
              <a:solidFill>
                <a:srgbClr val="0000FF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rgbClr val="0000FF"/>
                </a:solidFill>
              </a:rPr>
              <a:t>完善多尺度表达的技术规范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400" b="1" dirty="0">
              <a:solidFill>
                <a:srgbClr val="0000FF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广州实验，推广应用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08" y="2023689"/>
            <a:ext cx="3249818" cy="235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42" y="4653562"/>
            <a:ext cx="3279640" cy="21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下箭头 5"/>
          <p:cNvSpPr/>
          <p:nvPr/>
        </p:nvSpPr>
        <p:spPr>
          <a:xfrm>
            <a:off x="2351584" y="4375407"/>
            <a:ext cx="216024" cy="278155"/>
          </a:xfrm>
          <a:prstGeom prst="downArrow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" grpId="0" animBg="1" advAuto="0"/>
      <p:bldP spid="2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直角三角形 5"/>
          <p:cNvSpPr/>
          <p:nvPr/>
        </p:nvSpPr>
        <p:spPr>
          <a:xfrm rot="5400000">
            <a:off x="0" y="9652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" name="矩形 12"/>
          <p:cNvSpPr txBox="1"/>
          <p:nvPr/>
        </p:nvSpPr>
        <p:spPr>
          <a:xfrm>
            <a:off x="1058083" y="-141805"/>
            <a:ext cx="6541492" cy="11068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一，过去一年的主要工作</a:t>
            </a:r>
            <a:endParaRPr lang="zh-CN" altLang="en-US" sz="4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89505" y="1251585"/>
            <a:ext cx="7412990" cy="435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 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研究方向</a:t>
            </a:r>
            <a:endParaRPr lang="zh-CN" altLang="en-US" sz="2800" b="1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隐喻地图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正六边形网格场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深度学习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三调数据综合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地图渲染可视化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/>
          <p:nvPr/>
        </p:nvGrpSpPr>
        <p:grpSpPr>
          <a:xfrm>
            <a:off x="11239499" y="3765549"/>
            <a:ext cx="1638464" cy="1866901"/>
            <a:chOff x="0" y="0"/>
            <a:chExt cx="1638462" cy="1866900"/>
          </a:xfrm>
        </p:grpSpPr>
        <p:sp>
          <p:nvSpPr>
            <p:cNvPr id="1158" name="直接连接符 7"/>
            <p:cNvSpPr/>
            <p:nvPr/>
          </p:nvSpPr>
          <p:spPr>
            <a:xfrm flipH="1">
              <a:off x="233140" y="-1"/>
              <a:ext cx="1405323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59" name="直接连接符 8"/>
            <p:cNvSpPr/>
            <p:nvPr/>
          </p:nvSpPr>
          <p:spPr>
            <a:xfrm flipH="1">
              <a:off x="-1" y="461577"/>
              <a:ext cx="1405324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4" name="矩形 3"/>
          <p:cNvSpPr/>
          <p:nvPr/>
        </p:nvSpPr>
        <p:spPr>
          <a:xfrm>
            <a:off x="1624330" y="200025"/>
            <a:ext cx="10567035" cy="146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 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承担的科研项目课题</a:t>
            </a:r>
            <a:endParaRPr lang="zh-CN" altLang="en-US" sz="2800" b="1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国家重点研发计划“</a:t>
            </a:r>
            <a:r>
              <a:rPr lang="zh-CN" altLang="zh-CN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场景</a:t>
            </a:r>
            <a:r>
              <a:rPr lang="zh-CN" altLang="zh-CN" sz="2800" kern="1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集成建模与自适应</a:t>
            </a:r>
            <a:r>
              <a:rPr lang="zh-CN" altLang="zh-CN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表达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”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2099945"/>
            <a:ext cx="5147310" cy="3864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47080" y="2099945"/>
            <a:ext cx="5875020" cy="3044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等线" panose="02010600030101010101" charset="-122"/>
              </a:rPr>
              <a:t>——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等线" panose="02010600030101010101" charset="-122"/>
              </a:rPr>
              <a:t>搭建了多源场景数据集成可视化平台</a:t>
            </a: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rgbClr val="0000FF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rgbClr val="0000FF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#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城市多源数据的二维、三维、室内集成 </a:t>
            </a:r>
            <a:endParaRPr kumimoji="0" lang="en-US" altLang="zh-CN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# 3D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综合尺度变换多级瓦片数据准备 </a:t>
            </a:r>
            <a:endParaRPr kumimoji="0" lang="en-US" altLang="zh-CN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#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声电光物理场景数据的多尺度表达 </a:t>
            </a:r>
            <a:endParaRPr kumimoji="0" lang="en-US" altLang="zh-CN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#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海洋环境粒子系统多尺度可视化化集成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等线" panose="02010600030101010101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/>
          <p:nvPr/>
        </p:nvGrpSpPr>
        <p:grpSpPr>
          <a:xfrm>
            <a:off x="11239499" y="3765549"/>
            <a:ext cx="1638464" cy="1866901"/>
            <a:chOff x="0" y="0"/>
            <a:chExt cx="1638462" cy="1866900"/>
          </a:xfrm>
        </p:grpSpPr>
        <p:sp>
          <p:nvSpPr>
            <p:cNvPr id="1158" name="直接连接符 7"/>
            <p:cNvSpPr/>
            <p:nvPr/>
          </p:nvSpPr>
          <p:spPr>
            <a:xfrm flipH="1">
              <a:off x="233140" y="-1"/>
              <a:ext cx="1405323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59" name="直接连接符 8"/>
            <p:cNvSpPr/>
            <p:nvPr/>
          </p:nvSpPr>
          <p:spPr>
            <a:xfrm flipH="1">
              <a:off x="-1" y="461577"/>
              <a:ext cx="1405324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4" name="矩形 3"/>
          <p:cNvSpPr/>
          <p:nvPr/>
        </p:nvSpPr>
        <p:spPr>
          <a:xfrm>
            <a:off x="1560830" y="-79375"/>
            <a:ext cx="10567035" cy="146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 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承担的科研项目课题</a:t>
            </a:r>
            <a:endParaRPr lang="zh-CN" altLang="en-US" sz="2800" b="1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国家重点研发计划“</a:t>
            </a:r>
            <a:r>
              <a:rPr lang="zh-CN" altLang="zh-CN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场景</a:t>
            </a:r>
            <a:r>
              <a:rPr lang="zh-CN" altLang="zh-CN" sz="2800" kern="1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集成建模与自适应</a:t>
            </a:r>
            <a:r>
              <a:rPr lang="zh-CN" altLang="zh-CN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表达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”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3420" y="1741805"/>
            <a:ext cx="5530215" cy="3044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等线" panose="02010600030101010101" charset="-122"/>
              </a:rPr>
              <a:t>——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等线" panose="02010600030101010101" charset="-122"/>
              </a:rPr>
              <a:t>建立了多维动态地图符号技术体系</a:t>
            </a: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rgbClr val="0000FF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rgbClr val="0000FF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#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地理环境不同场景表达的符号体系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 </a:t>
            </a:r>
            <a:endParaRPr kumimoji="0" lang="en-US" altLang="zh-CN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#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动态地图符号编辑器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 </a:t>
            </a:r>
            <a:endParaRPr kumimoji="0" lang="en-US" altLang="zh-CN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#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典型应用场景下的动态符号设计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 </a:t>
            </a:r>
            <a:endParaRPr kumimoji="0" lang="en-US" altLang="zh-CN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#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等线" panose="02010600030101010101" charset="-122"/>
              </a:rPr>
              <a:t>动态符号场景应用</a:t>
            </a: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等线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3510" y="1381125"/>
            <a:ext cx="2160905" cy="13506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9811" y="2711311"/>
            <a:ext cx="484748" cy="443198"/>
          </a:xfrm>
          <a:prstGeom prst="rect">
            <a:avLst/>
          </a:pr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 vert="horz" lIns="68580" tIns="34290" rIns="68580" bIns="3429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雪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65" y="1362075"/>
            <a:ext cx="2161540" cy="1349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130" y="1381125"/>
            <a:ext cx="2159635" cy="1350010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491230" y="2691130"/>
            <a:ext cx="1158875" cy="535305"/>
          </a:xfrm>
        </p:spPr>
        <p:txBody>
          <a:bodyPr>
            <a:no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龙卷风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887775" y="2739199"/>
            <a:ext cx="842233" cy="43949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雾凇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4020" y="4558665"/>
            <a:ext cx="1071245" cy="576580"/>
          </a:xfrm>
          <a:prstGeom prst="rect">
            <a:avLst/>
          </a:pr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 vert="horz" lIns="68580" tIns="34290" rIns="68580" bIns="34290" rtlCol="0" anchor="ctr">
            <a:normAutofit fontScale="9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/>
              <a:t>基岩崩塌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10865"/>
            <a:ext cx="2319020" cy="14528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015" y="3110865"/>
            <a:ext cx="2261235" cy="14135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110" y="3110865"/>
            <a:ext cx="2226310" cy="139128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13075" y="4524375"/>
            <a:ext cx="1484630" cy="578485"/>
          </a:xfrm>
          <a:prstGeom prst="rect">
            <a:avLst/>
          </a:pr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 vert="horz" lIns="68580" tIns="34290" rIns="68580" bIns="3429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/>
              <a:t>覆盖层滑坡</a:t>
            </a:r>
            <a:endParaRPr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513070" y="4524375"/>
            <a:ext cx="1216660" cy="578485"/>
          </a:xfrm>
          <a:prstGeom prst="rect">
            <a:avLst/>
          </a:pr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 vert="horz" lIns="68580" tIns="34290" rIns="68580" bIns="3429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/>
              <a:t>基岩滑坡</a:t>
            </a:r>
            <a:endParaRPr lang="zh-CN" altLang="en-US" sz="2000" dirty="0"/>
          </a:p>
        </p:txBody>
      </p:sp>
      <p:pic>
        <p:nvPicPr>
          <p:cNvPr id="27" name="Picture 7" descr="OQAAAB+LCAAAAAAABACrVlIpqSxIVbJSCs5NLCpxyUxML0rM9SxJzVXSUfJMUbLKK83J0VFyysxLycxLdy/KLy0oVrKKjq0FALpUkis5AAAA"/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52110" y="4959985"/>
            <a:ext cx="1557655" cy="1722120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uangLina\Desktop\gif压缩\面状-04-粗细 (2)y.gif"/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39185" y="4959985"/>
            <a:ext cx="1604010" cy="1722120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:\Users\HuangLina\Desktop\gif压缩\面状-05-颜色y.gif"/>
          <p:cNvPicPr>
            <a:picLocks noChangeAspect="1" noChangeArrowheads="1" noCrop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9530" y="4991100"/>
            <a:ext cx="1545590" cy="1722120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1148080" y="6208713"/>
            <a:ext cx="991870" cy="368300"/>
          </a:xfrm>
          <a:prstGeom prst="rect">
            <a:avLst/>
          </a:prstGeom>
          <a:solidFill>
            <a:srgbClr val="FFFFFF"/>
          </a:solidFill>
        </p:spPr>
        <p:txBody>
          <a:bodyPr wrap="square" anchor="ctr">
            <a:spAutoFit/>
          </a:bodyPr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B174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洋 流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B174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" name="Picture 2" descr="OQAAAB+LCAAAAAAABACrVlIpqSxIVbJSCs5NLCpxyUxML0rM9SxJzVXSUfJMUbLKK83J0VFyysxLycxLdy/KLy0oVrKKjq0FALpUkis5AAAA"/>
          <p:cNvPicPr>
            <a:picLocks noChangeAspect="1" noChangeArrowheads="1" noCrop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818005" y="4959985"/>
            <a:ext cx="1545590" cy="17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直角三角形 5"/>
          <p:cNvSpPr/>
          <p:nvPr/>
        </p:nvSpPr>
        <p:spPr>
          <a:xfrm rot="5400000">
            <a:off x="0" y="9652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grpSp>
        <p:nvGrpSpPr>
          <p:cNvPr id="2" name="组合 6"/>
          <p:cNvGrpSpPr/>
          <p:nvPr/>
        </p:nvGrpSpPr>
        <p:grpSpPr>
          <a:xfrm>
            <a:off x="11239499" y="3765549"/>
            <a:ext cx="1638464" cy="1866901"/>
            <a:chOff x="0" y="0"/>
            <a:chExt cx="1638462" cy="1866900"/>
          </a:xfrm>
        </p:grpSpPr>
        <p:sp>
          <p:nvSpPr>
            <p:cNvPr id="1158" name="直接连接符 7"/>
            <p:cNvSpPr/>
            <p:nvPr/>
          </p:nvSpPr>
          <p:spPr>
            <a:xfrm flipH="1">
              <a:off x="233140" y="-1"/>
              <a:ext cx="1405323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59" name="直接连接符 8"/>
            <p:cNvSpPr/>
            <p:nvPr/>
          </p:nvSpPr>
          <p:spPr>
            <a:xfrm flipH="1">
              <a:off x="-1" y="461577"/>
              <a:ext cx="1405324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4" name="矩形 3"/>
          <p:cNvSpPr/>
          <p:nvPr/>
        </p:nvSpPr>
        <p:spPr>
          <a:xfrm>
            <a:off x="1624330" y="200025"/>
            <a:ext cx="10567035" cy="146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 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承担的科研项目课题</a:t>
            </a:r>
            <a:endParaRPr lang="zh-CN" altLang="en-US" sz="2800" b="1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  GF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预研项目“机器学习下的地图综合”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”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90170" y="1911350"/>
          <a:ext cx="7447280" cy="4119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784850" imgH="3073400" progId="Paint.Picture">
                  <p:embed/>
                </p:oleObj>
              </mc:Choice>
              <mc:Fallback>
                <p:oleObj name="" r:id="rId1" imgW="5784850" imgH="30734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170" y="1911350"/>
                        <a:ext cx="7447280" cy="4119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716520" y="1911350"/>
            <a:ext cx="4287520" cy="2490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等线" panose="02010600030101010101" charset="-122"/>
              </a:rPr>
              <a:t>——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等线" panose="02010600030101010101" charset="-122"/>
              </a:rPr>
              <a:t>建立了初步的智能化地图综合系统</a:t>
            </a: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rgbClr val="0000FF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等线" panose="02010600030101010101" charset="-122"/>
              </a:rPr>
              <a:t>过去既有算法优化</a:t>
            </a: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等线" panose="02010600030101010101" charset="-122"/>
              </a:rPr>
              <a:t>搭建系统平台</a:t>
            </a: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等线" panose="02010600030101010101" charset="-122"/>
              </a:rPr>
              <a:t>典型要素尺度变换功能开发</a:t>
            </a: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等线" panose="02010600030101010101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直角三角形 5"/>
          <p:cNvSpPr/>
          <p:nvPr/>
        </p:nvSpPr>
        <p:spPr>
          <a:xfrm rot="5400000">
            <a:off x="0" y="9652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grpSp>
        <p:nvGrpSpPr>
          <p:cNvPr id="2" name="组合 6"/>
          <p:cNvGrpSpPr/>
          <p:nvPr/>
        </p:nvGrpSpPr>
        <p:grpSpPr>
          <a:xfrm>
            <a:off x="11239499" y="3765549"/>
            <a:ext cx="1638464" cy="1866901"/>
            <a:chOff x="0" y="0"/>
            <a:chExt cx="1638462" cy="1866900"/>
          </a:xfrm>
        </p:grpSpPr>
        <p:sp>
          <p:nvSpPr>
            <p:cNvPr id="1158" name="直接连接符 7"/>
            <p:cNvSpPr/>
            <p:nvPr/>
          </p:nvSpPr>
          <p:spPr>
            <a:xfrm flipH="1">
              <a:off x="233140" y="-1"/>
              <a:ext cx="1405323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59" name="直接连接符 8"/>
            <p:cNvSpPr/>
            <p:nvPr/>
          </p:nvSpPr>
          <p:spPr>
            <a:xfrm flipH="1">
              <a:off x="-1" y="461577"/>
              <a:ext cx="1405324" cy="1405323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4" name="矩形 3"/>
          <p:cNvSpPr/>
          <p:nvPr/>
        </p:nvSpPr>
        <p:spPr>
          <a:xfrm>
            <a:off x="1624330" y="200025"/>
            <a:ext cx="10567035" cy="146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 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承担的科研项目课题</a:t>
            </a:r>
            <a:endParaRPr lang="zh-CN" altLang="en-US" sz="2800" b="1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  GF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预研项目“机器学习下的地图综合”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”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06560" y="1901190"/>
            <a:ext cx="2639060" cy="17519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等线" panose="02010600030101010101" charset="-122"/>
              </a:rPr>
              <a:t>——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等线" panose="02010600030101010101" charset="-122"/>
              </a:rPr>
              <a:t>构建了一批面向地图综合训练学习的样本库</a:t>
            </a: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rgbClr val="0000FF"/>
              </a:solidFill>
              <a:effectLst/>
              <a:uFillTx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等线" panose="02010600030101010101" charset="-122"/>
            </a:endParaRPr>
          </a:p>
        </p:txBody>
      </p:sp>
      <p:sp>
        <p:nvSpPr>
          <p:cNvPr id="17413" name="矩形 46"/>
          <p:cNvSpPr/>
          <p:nvPr/>
        </p:nvSpPr>
        <p:spPr>
          <a:xfrm>
            <a:off x="447040" y="2335362"/>
            <a:ext cx="4454525" cy="1138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lvl="1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76092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典型要素制图综合样本采集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1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76092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样本数据层次化、结构化组织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1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76092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样本数据快速检索与调度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5220335" y="2008019"/>
          <a:ext cx="3789680" cy="425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" r:id="rId1" imgW="5403850" imgH="5645150" progId="Paint.Picture">
                  <p:embed/>
                </p:oleObj>
              </mc:Choice>
              <mc:Fallback>
                <p:oleObj name="" r:id="rId1" imgW="5403850" imgH="5645150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20335" y="2008019"/>
                        <a:ext cx="3789680" cy="4250055"/>
                      </a:xfrm>
                      <a:prstGeom prst="rect">
                        <a:avLst/>
                      </a:prstGeom>
                      <a:ln w="12700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78740" y="2894479"/>
            <a:ext cx="5400040" cy="3738880"/>
            <a:chOff x="203" y="5066"/>
            <a:chExt cx="8504" cy="5888"/>
          </a:xfrm>
        </p:grpSpPr>
        <p:sp>
          <p:nvSpPr>
            <p:cNvPr id="8" name="右箭头 7"/>
            <p:cNvSpPr/>
            <p:nvPr/>
          </p:nvSpPr>
          <p:spPr>
            <a:xfrm>
              <a:off x="203" y="5066"/>
              <a:ext cx="8505" cy="5888"/>
            </a:xfrm>
            <a:prstGeom prst="rightArrow">
              <a:avLst>
                <a:gd name="adj1" fmla="val 50000"/>
                <a:gd name="adj2" fmla="val 3284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aphicFrame>
          <p:nvGraphicFramePr>
            <p:cNvPr id="9" name="对象 8"/>
            <p:cNvGraphicFramePr/>
            <p:nvPr/>
          </p:nvGraphicFramePr>
          <p:xfrm>
            <a:off x="282" y="6641"/>
            <a:ext cx="7437" cy="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7" name="" r:id="rId3" imgW="5695950" imgH="1911350" progId="Paint.Picture">
                    <p:embed/>
                  </p:oleObj>
                </mc:Choice>
                <mc:Fallback>
                  <p:oleObj name="" r:id="rId3" imgW="5695950" imgH="1911350" progId="Paint.Picture">
                    <p:embed/>
                    <p:pic>
                      <p:nvPicPr>
                        <p:cNvPr id="0" name="对象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2" y="6641"/>
                          <a:ext cx="7437" cy="2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矩形 46"/>
          <p:cNvSpPr/>
          <p:nvPr/>
        </p:nvSpPr>
        <p:spPr>
          <a:xfrm>
            <a:off x="539750" y="5801509"/>
            <a:ext cx="30880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0" lvl="1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76092"/>
              </a:buClr>
              <a:buFont typeface="Wingdings" panose="05000000000000000000" pitchFamily="2" charset="2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典型样区剖分与特征提取</a:t>
            </a:r>
            <a:endParaRPr lang="zh-CN" altLang="en-US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46"/>
          <p:cNvSpPr/>
          <p:nvPr/>
        </p:nvSpPr>
        <p:spPr>
          <a:xfrm>
            <a:off x="5111750" y="6200289"/>
            <a:ext cx="30880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0" lvl="1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76092"/>
              </a:buClr>
              <a:buFont typeface="Wingdings" panose="05000000000000000000" pitchFamily="2" charset="2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样本库建立</a:t>
            </a:r>
            <a:endParaRPr lang="zh-CN" altLang="en-US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直角三角形 5"/>
          <p:cNvSpPr/>
          <p:nvPr/>
        </p:nvSpPr>
        <p:spPr>
          <a:xfrm rot="5400000">
            <a:off x="0" y="9652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4" name="矩形 3"/>
          <p:cNvSpPr/>
          <p:nvPr/>
        </p:nvSpPr>
        <p:spPr>
          <a:xfrm>
            <a:off x="313055" y="289560"/>
            <a:ext cx="12155805" cy="146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 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承担的科研项目课题</a:t>
            </a:r>
            <a:endParaRPr lang="zh-CN" altLang="en-US" sz="2800" b="1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自然科学基金重点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zh-CN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网络众源地理信息在线式尺度变换原理与方法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”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6490" y="1849120"/>
            <a:ext cx="10774680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      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本年度是项目研究的第四年，继续完善、优化在线式众源数据的尺度变换方法、尺度变换规则的研究，以连续实时尺度变化为目标，对众源数据化简、抽象方法在算法效率上进行优化，开创了各向同性场正六边形网格模型下的地图综合方法，重点以众源数据OSM开放街区数据为演示对象，探讨街区合并、建筑物化简等实时处理方法。结合当前人工智能深度学习研究热点，将该方法引入到在线地图综合，建立图结构支持下的建筑物合并、建筑物形状处理方法。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      本年度研究成果发表15篇论文，其中8篇SCI\SSCI, 4篇为EI； 5人次参加国际学会议交流，9人次参加国内学术会议交流。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直角三角形 5"/>
          <p:cNvSpPr/>
          <p:nvPr/>
        </p:nvSpPr>
        <p:spPr>
          <a:xfrm rot="5400000">
            <a:off x="0" y="9652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4" name="矩形 3"/>
          <p:cNvSpPr/>
          <p:nvPr/>
        </p:nvSpPr>
        <p:spPr>
          <a:xfrm>
            <a:off x="313055" y="289560"/>
            <a:ext cx="12155805" cy="146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 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承担的科研项目课题</a:t>
            </a:r>
            <a:endParaRPr lang="zh-CN" altLang="en-US" sz="2800" b="1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r>
              <a:rPr lang="en-US" altLang="zh-CN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横向项目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zh-CN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三调数据综合软件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”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8130" name="图片 7987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1445" y="2059940"/>
            <a:ext cx="7176135" cy="4484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753475" y="2059940"/>
            <a:ext cx="3378200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对二调数据综合软件进行了升级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系统界面的更新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三调数据格式的兼容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相关功能的优化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——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操作流程的优化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直角三角形 3"/>
          <p:cNvSpPr/>
          <p:nvPr/>
        </p:nvSpPr>
        <p:spPr>
          <a:xfrm rot="16200000">
            <a:off x="9626600" y="42926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7" name="直角三角形 5"/>
          <p:cNvSpPr/>
          <p:nvPr/>
        </p:nvSpPr>
        <p:spPr>
          <a:xfrm rot="5400000">
            <a:off x="0" y="965200"/>
            <a:ext cx="2565400" cy="256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004435">
                  <a:alpha val="55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" name="矩形 2"/>
          <p:cNvSpPr/>
          <p:nvPr/>
        </p:nvSpPr>
        <p:spPr>
          <a:xfrm>
            <a:off x="891540" y="0"/>
            <a:ext cx="7564120" cy="737235"/>
          </a:xfrm>
          <a:prstGeom prst="rect">
            <a:avLst/>
          </a:prstGeom>
        </p:spPr>
        <p:txBody>
          <a:bodyPr wrap="square">
            <a:spAutoFit/>
          </a:bodyPr>
          <a:p>
            <a:pPr indent="8255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 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发表论文</a:t>
            </a:r>
            <a:r>
              <a:rPr lang="zh-CN" altLang="en-US" sz="2800" kern="1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</a:t>
            </a:r>
            <a:endParaRPr lang="zh-CN" altLang="en-US" sz="2800" kern="100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452120" y="878205"/>
          <a:ext cx="11658600" cy="597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893300" imgH="4457700" progId="Paint.Picture">
                  <p:embed/>
                </p:oleObj>
              </mc:Choice>
              <mc:Fallback>
                <p:oleObj name="" r:id="rId1" imgW="9893300" imgH="44577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2120" y="878205"/>
                        <a:ext cx="11658600" cy="5979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" grpId="0" animBg="1" advAuto="0"/>
      <p:bldP spid="1157" grpId="0" animBg="1" advAuto="0"/>
    </p:bldLst>
  </p:timing>
</p:sld>
</file>

<file path=ppt/tags/tag1.xml><?xml version="1.0" encoding="utf-8"?>
<p:tagLst xmlns:p="http://schemas.openxmlformats.org/presentationml/2006/main">
  <p:tag name="REFSHAPE" val="367859988"/>
  <p:tag name="KSO_WM_UNIT_PLACING_PICTURE_USER_VIEWPORT" val="{&quot;height&quot;:8997.5007874015755,&quot;width&quot;:1440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 panose="02010600030101010101" charset="-122"/>
            <a:ea typeface="等线" panose="02010600030101010101" charset="-122"/>
            <a:cs typeface="等线" panose="02010600030101010101" charset="-122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 panose="02010600030101010101" charset="-122"/>
            <a:ea typeface="等线" panose="02010600030101010101" charset="-122"/>
            <a:cs typeface="等线" panose="02010600030101010101" charset="-122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 panose="02010600030101010101" charset="-122"/>
            <a:ea typeface="等线" panose="02010600030101010101" charset="-122"/>
            <a:cs typeface="等线" panose="02010600030101010101" charset="-122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 panose="02010600030101010101" charset="-122"/>
            <a:ea typeface="等线" panose="02010600030101010101" charset="-122"/>
            <a:cs typeface="等线" panose="02010600030101010101" charset="-122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2558</Words>
  <Application>WPS 演示</Application>
  <PresentationFormat>宽屏</PresentationFormat>
  <Paragraphs>144</Paragraphs>
  <Slides>14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宋体</vt:lpstr>
      <vt:lpstr>Wingdings</vt:lpstr>
      <vt:lpstr>等线</vt:lpstr>
      <vt:lpstr>等线 Light</vt:lpstr>
      <vt:lpstr>Arial</vt:lpstr>
      <vt:lpstr>Calibri</vt:lpstr>
      <vt:lpstr>微软雅黑</vt:lpstr>
      <vt:lpstr>Times New Roman</vt:lpstr>
      <vt:lpstr>华文楷体</vt:lpstr>
      <vt:lpstr>华文中宋</vt:lpstr>
      <vt:lpstr>黑体</vt:lpstr>
      <vt:lpstr>Arial Unicode MS</vt:lpstr>
      <vt:lpstr>Helvetica</vt:lpstr>
      <vt:lpstr>Office 主题​​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龙卷风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chendaihua</dc:creator>
  <cp:lastModifiedBy>dell</cp:lastModifiedBy>
  <cp:revision>55</cp:revision>
  <dcterms:created xsi:type="dcterms:W3CDTF">2020-02-17T02:54:06Z</dcterms:created>
  <dcterms:modified xsi:type="dcterms:W3CDTF">2020-02-17T07:27:53Z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